
<file path=[Content_Types].xml><?xml version="1.0" encoding="utf-8"?>
<Types xmlns="http://schemas.openxmlformats.org/package/2006/content-types">
  <Default Extension="bin" ContentType="application/vnd.ms-office.activeX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70" r:id="rId3"/>
    <p:sldId id="257" r:id="rId4"/>
    <p:sldId id="259" r:id="rId5"/>
    <p:sldId id="258" r:id="rId6"/>
    <p:sldId id="264" r:id="rId7"/>
    <p:sldId id="261" r:id="rId8"/>
    <p:sldId id="271" r:id="rId9"/>
    <p:sldId id="262" r:id="rId10"/>
    <p:sldId id="266" r:id="rId11"/>
    <p:sldId id="268" r:id="rId12"/>
    <p:sldId id="269" r:id="rId13"/>
    <p:sldId id="263" r:id="rId14"/>
    <p:sldId id="265" r:id="rId15"/>
    <p:sldId id="272" r:id="rId16"/>
    <p:sldId id="260" r:id="rId17"/>
    <p:sldId id="26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675" y="4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1587 w 64000"/>
                <a:gd name="T1" fmla="*/ -1067 h 64000"/>
                <a:gd name="T2" fmla="*/ 2304 w 64000"/>
                <a:gd name="T3" fmla="*/ 0 h 64000"/>
                <a:gd name="T4" fmla="*/ 1587 w 64000"/>
                <a:gd name="T5" fmla="*/ 1067 h 64000"/>
                <a:gd name="T6" fmla="*/ 1587 w 64000"/>
                <a:gd name="T7" fmla="*/ 1067 h 64000"/>
                <a:gd name="T8" fmla="*/ 1587 w 64000"/>
                <a:gd name="T9" fmla="*/ 1067 h 64000"/>
                <a:gd name="T10" fmla="*/ 1587 w 64000"/>
                <a:gd name="T11" fmla="*/ 1067 h 64000"/>
                <a:gd name="T12" fmla="*/ 1587 w 64000"/>
                <a:gd name="T13" fmla="*/ -1067 h 64000"/>
                <a:gd name="T14" fmla="*/ 1587 w 64000"/>
                <a:gd name="T15" fmla="*/ -1067 h 64000"/>
                <a:gd name="T16" fmla="*/ 1587 w 64000"/>
                <a:gd name="T17" fmla="*/ -106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2027 w 64000"/>
                <a:gd name="T1" fmla="*/ -1024 h 64000"/>
                <a:gd name="T2" fmla="*/ 2544 w 64000"/>
                <a:gd name="T3" fmla="*/ 0 h 64000"/>
                <a:gd name="T4" fmla="*/ 2027 w 64000"/>
                <a:gd name="T5" fmla="*/ 1024 h 64000"/>
                <a:gd name="T6" fmla="*/ 2027 w 64000"/>
                <a:gd name="T7" fmla="*/ 1024 h 64000"/>
                <a:gd name="T8" fmla="*/ 2027 w 64000"/>
                <a:gd name="T9" fmla="*/ 1024 h 64000"/>
                <a:gd name="T10" fmla="*/ 2027 w 64000"/>
                <a:gd name="T11" fmla="*/ 1024 h 64000"/>
                <a:gd name="T12" fmla="*/ 2027 w 64000"/>
                <a:gd name="T13" fmla="*/ -1024 h 64000"/>
                <a:gd name="T14" fmla="*/ 2027 w 64000"/>
                <a:gd name="T15" fmla="*/ -1024 h 64000"/>
                <a:gd name="T16" fmla="*/ 2027 w 64000"/>
                <a:gd name="T17" fmla="*/ -1024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AF3AB-E6FD-4ED7-89D5-5AA8925244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55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9BC117-A1E2-4C51-AEF7-E2773100AF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082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AD718-165F-4938-920F-8AF8D54DE1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273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DE6CDE-7706-408B-937A-D930D124E8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716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C15595-0289-4DB8-BC20-29C780F5DF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23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9311E5-7F61-4E04-88A6-A0D23437B7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152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17567B-5E5E-49DE-80DF-6932967B5F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848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71686-FC36-4D19-AB0C-FD64504DF3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404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ECC4F1-29A0-4246-A1BE-37029A8CF7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461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2CDA1A-084F-4B1B-B5B1-F525154559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18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6E3D36-C318-4E80-A37C-FFAAC4FF3B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9081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2056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2037 w 64000"/>
                <a:gd name="T1" fmla="*/ -807 h 64000"/>
                <a:gd name="T2" fmla="*/ 2592 w 64000"/>
                <a:gd name="T3" fmla="*/ 0 h 64000"/>
                <a:gd name="T4" fmla="*/ 2037 w 64000"/>
                <a:gd name="T5" fmla="*/ 807 h 64000"/>
                <a:gd name="T6" fmla="*/ 2037 w 64000"/>
                <a:gd name="T7" fmla="*/ 807 h 64000"/>
                <a:gd name="T8" fmla="*/ 2037 w 64000"/>
                <a:gd name="T9" fmla="*/ 807 h 64000"/>
                <a:gd name="T10" fmla="*/ 2037 w 64000"/>
                <a:gd name="T11" fmla="*/ 807 h 64000"/>
                <a:gd name="T12" fmla="*/ 2037 w 64000"/>
                <a:gd name="T13" fmla="*/ -807 h 64000"/>
                <a:gd name="T14" fmla="*/ 2037 w 64000"/>
                <a:gd name="T15" fmla="*/ -807 h 64000"/>
                <a:gd name="T16" fmla="*/ 2037 w 64000"/>
                <a:gd name="T17" fmla="*/ -807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1525 w 64000"/>
                <a:gd name="T1" fmla="*/ -820 h 64000"/>
                <a:gd name="T2" fmla="*/ 1949 w 64000"/>
                <a:gd name="T3" fmla="*/ 0 h 64000"/>
                <a:gd name="T4" fmla="*/ 1525 w 64000"/>
                <a:gd name="T5" fmla="*/ 820 h 64000"/>
                <a:gd name="T6" fmla="*/ 1525 w 64000"/>
                <a:gd name="T7" fmla="*/ 820 h 64000"/>
                <a:gd name="T8" fmla="*/ 1525 w 64000"/>
                <a:gd name="T9" fmla="*/ 820 h 64000"/>
                <a:gd name="T10" fmla="*/ 1525 w 64000"/>
                <a:gd name="T11" fmla="*/ 820 h 64000"/>
                <a:gd name="T12" fmla="*/ 1525 w 64000"/>
                <a:gd name="T13" fmla="*/ -820 h 64000"/>
                <a:gd name="T14" fmla="*/ 1525 w 64000"/>
                <a:gd name="T15" fmla="*/ -820 h 64000"/>
                <a:gd name="T16" fmla="*/ 1525 w 64000"/>
                <a:gd name="T17" fmla="*/ -82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8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D17B7E-583F-4F74-B453-968B0BEE72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control" Target="../activeX/activeX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Conservation of Mechanical Energy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Chapter 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1 (cont.)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531100" cy="4114800"/>
          </a:xfrm>
        </p:spPr>
        <p:txBody>
          <a:bodyPr/>
          <a:lstStyle/>
          <a:p>
            <a:pPr marL="552450" indent="-552450" eaLnBrk="1" hangingPunct="1">
              <a:buFont typeface="Wingdings" panose="05000000000000000000" pitchFamily="2" charset="2"/>
              <a:buAutoNum type="arabicPeriod"/>
            </a:pPr>
            <a:r>
              <a:rPr lang="en-US" altLang="en-US">
                <a:solidFill>
                  <a:schemeClr val="tx2"/>
                </a:solidFill>
              </a:rPr>
              <a:t>PE</a:t>
            </a:r>
            <a:r>
              <a:rPr lang="en-US" altLang="en-US" baseline="-25000">
                <a:solidFill>
                  <a:schemeClr val="tx2"/>
                </a:solidFill>
              </a:rPr>
              <a:t>initial</a:t>
            </a:r>
            <a:r>
              <a:rPr lang="en-US" altLang="en-US">
                <a:solidFill>
                  <a:schemeClr val="tx2"/>
                </a:solidFill>
              </a:rPr>
              <a:t> = KE</a:t>
            </a:r>
            <a:r>
              <a:rPr lang="en-US" altLang="en-US" baseline="-25000">
                <a:solidFill>
                  <a:schemeClr val="tx2"/>
                </a:solidFill>
              </a:rPr>
              <a:t>final</a:t>
            </a:r>
          </a:p>
          <a:p>
            <a:pPr marL="933450" lvl="1" indent="-476250" eaLnBrk="1" hangingPunct="1"/>
            <a:r>
              <a:rPr lang="en-US" altLang="en-US">
                <a:solidFill>
                  <a:schemeClr val="tx2"/>
                </a:solidFill>
              </a:rPr>
              <a:t>mgh = KE</a:t>
            </a:r>
            <a:r>
              <a:rPr lang="en-US" altLang="en-US" baseline="-25000">
                <a:solidFill>
                  <a:schemeClr val="tx2"/>
                </a:solidFill>
              </a:rPr>
              <a:t>final</a:t>
            </a:r>
            <a:endParaRPr lang="en-US" altLang="en-US">
              <a:solidFill>
                <a:schemeClr val="tx2"/>
              </a:solidFill>
            </a:endParaRPr>
          </a:p>
          <a:p>
            <a:pPr marL="933450" lvl="1" indent="-476250" eaLnBrk="1" hangingPunct="1"/>
            <a:r>
              <a:rPr lang="en-US" altLang="en-US">
                <a:solidFill>
                  <a:schemeClr val="tx2"/>
                </a:solidFill>
              </a:rPr>
              <a:t>KE</a:t>
            </a:r>
            <a:r>
              <a:rPr lang="en-US" altLang="en-US" baseline="-25000">
                <a:solidFill>
                  <a:schemeClr val="tx2"/>
                </a:solidFill>
              </a:rPr>
              <a:t>final</a:t>
            </a:r>
            <a:r>
              <a:rPr lang="en-US" altLang="en-US">
                <a:solidFill>
                  <a:schemeClr val="tx2"/>
                </a:solidFill>
              </a:rPr>
              <a:t> = (55kg)(9.81m/s</a:t>
            </a:r>
            <a:r>
              <a:rPr lang="en-US" altLang="en-US" baseline="30000">
                <a:solidFill>
                  <a:schemeClr val="tx2"/>
                </a:solidFill>
              </a:rPr>
              <a:t>2</a:t>
            </a:r>
            <a:r>
              <a:rPr lang="en-US" altLang="en-US">
                <a:solidFill>
                  <a:schemeClr val="tx2"/>
                </a:solidFill>
              </a:rPr>
              <a:t>)(3.0m) </a:t>
            </a:r>
          </a:p>
          <a:p>
            <a:pPr marL="933450" lvl="1" indent="-476250" eaLnBrk="1" hangingPunct="1"/>
            <a:r>
              <a:rPr lang="en-US" altLang="en-US">
                <a:solidFill>
                  <a:schemeClr val="tx2"/>
                </a:solidFill>
              </a:rPr>
              <a:t>KE</a:t>
            </a:r>
            <a:r>
              <a:rPr lang="en-US" altLang="en-US" baseline="-25000">
                <a:solidFill>
                  <a:schemeClr val="tx2"/>
                </a:solidFill>
              </a:rPr>
              <a:t>final</a:t>
            </a:r>
            <a:r>
              <a:rPr lang="en-US" altLang="en-US">
                <a:solidFill>
                  <a:schemeClr val="tx2"/>
                </a:solidFill>
              </a:rPr>
              <a:t> = 1620 Joules</a:t>
            </a:r>
          </a:p>
          <a:p>
            <a:pPr marL="552450" indent="-552450" eaLnBrk="1" hangingPunct="1">
              <a:buFont typeface="Wingdings" panose="05000000000000000000" pitchFamily="2" charset="2"/>
              <a:buAutoNum type="arabicPeriod"/>
            </a:pPr>
            <a:r>
              <a:rPr lang="en-US" altLang="en-US">
                <a:solidFill>
                  <a:schemeClr val="tx2"/>
                </a:solidFill>
              </a:rPr>
              <a:t>KE</a:t>
            </a:r>
            <a:r>
              <a:rPr lang="en-US" altLang="en-US" baseline="-25000">
                <a:solidFill>
                  <a:schemeClr val="tx2"/>
                </a:solidFill>
              </a:rPr>
              <a:t>final</a:t>
            </a:r>
            <a:r>
              <a:rPr lang="en-US" altLang="en-US">
                <a:solidFill>
                  <a:schemeClr val="tx2"/>
                </a:solidFill>
              </a:rPr>
              <a:t> = ½mv</a:t>
            </a:r>
            <a:r>
              <a:rPr lang="en-US" altLang="en-US" baseline="30000">
                <a:solidFill>
                  <a:schemeClr val="tx2"/>
                </a:solidFill>
              </a:rPr>
              <a:t>2</a:t>
            </a:r>
            <a:endParaRPr lang="en-US" altLang="en-US">
              <a:solidFill>
                <a:schemeClr val="tx2"/>
              </a:solidFill>
            </a:endParaRPr>
          </a:p>
          <a:p>
            <a:pPr marL="933450" lvl="1" indent="-476250" eaLnBrk="1" hangingPunct="1"/>
            <a:r>
              <a:rPr lang="en-US" altLang="en-US">
                <a:solidFill>
                  <a:schemeClr val="tx2"/>
                </a:solidFill>
              </a:rPr>
              <a:t>v =   2KE/m</a:t>
            </a:r>
          </a:p>
          <a:p>
            <a:pPr marL="933450" lvl="1" indent="-476250" eaLnBrk="1" hangingPunct="1"/>
            <a:r>
              <a:rPr lang="en-US" altLang="en-US">
                <a:solidFill>
                  <a:schemeClr val="tx2"/>
                </a:solidFill>
              </a:rPr>
              <a:t>v =   (2)(1620J)/(55kg) </a:t>
            </a:r>
          </a:p>
          <a:p>
            <a:pPr marL="933450" lvl="1" indent="-476250" eaLnBrk="1" hangingPunct="1"/>
            <a:r>
              <a:rPr lang="en-US" altLang="en-US">
                <a:solidFill>
                  <a:schemeClr val="tx2"/>
                </a:solidFill>
              </a:rPr>
              <a:t>v = 7.67 m/s</a:t>
            </a:r>
          </a:p>
        </p:txBody>
      </p:sp>
      <p:grpSp>
        <p:nvGrpSpPr>
          <p:cNvPr id="21516" name="Group 12"/>
          <p:cNvGrpSpPr>
            <a:grpSpLocks/>
          </p:cNvGrpSpPr>
          <p:nvPr/>
        </p:nvGrpSpPr>
        <p:grpSpPr bwMode="auto">
          <a:xfrm>
            <a:off x="2876550" y="4657725"/>
            <a:ext cx="3611563" cy="701675"/>
            <a:chOff x="1650" y="2299"/>
            <a:chExt cx="2275" cy="442"/>
          </a:xfrm>
        </p:grpSpPr>
        <p:sp>
          <p:nvSpPr>
            <p:cNvPr id="13320" name="Text Box 5"/>
            <p:cNvSpPr txBox="1">
              <a:spLocks noChangeArrowheads="1"/>
            </p:cNvSpPr>
            <p:nvPr/>
          </p:nvSpPr>
          <p:spPr bwMode="auto">
            <a:xfrm>
              <a:off x="1650" y="2299"/>
              <a:ext cx="25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4000">
                  <a:solidFill>
                    <a:schemeClr val="tx2"/>
                  </a:solidFill>
                  <a:latin typeface="Arial" panose="020B0604020202020204" pitchFamily="34" charset="0"/>
                </a:rPr>
                <a:t>√</a:t>
              </a:r>
            </a:p>
          </p:txBody>
        </p:sp>
        <p:sp>
          <p:nvSpPr>
            <p:cNvPr id="13321" name="Line 6"/>
            <p:cNvSpPr>
              <a:spLocks noChangeAspect="1" noChangeShapeType="1"/>
            </p:cNvSpPr>
            <p:nvPr/>
          </p:nvSpPr>
          <p:spPr bwMode="auto">
            <a:xfrm>
              <a:off x="1878" y="2351"/>
              <a:ext cx="2047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520" name="Group 16"/>
          <p:cNvGrpSpPr>
            <a:grpSpLocks/>
          </p:cNvGrpSpPr>
          <p:nvPr/>
        </p:nvGrpSpPr>
        <p:grpSpPr bwMode="auto">
          <a:xfrm>
            <a:off x="2911475" y="4233863"/>
            <a:ext cx="1660525" cy="579437"/>
            <a:chOff x="1834" y="2667"/>
            <a:chExt cx="1046" cy="365"/>
          </a:xfrm>
        </p:grpSpPr>
        <p:sp>
          <p:nvSpPr>
            <p:cNvPr id="13318" name="Text Box 8"/>
            <p:cNvSpPr txBox="1">
              <a:spLocks noChangeArrowheads="1"/>
            </p:cNvSpPr>
            <p:nvPr/>
          </p:nvSpPr>
          <p:spPr bwMode="auto">
            <a:xfrm>
              <a:off x="1834" y="2667"/>
              <a:ext cx="2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3200">
                  <a:solidFill>
                    <a:schemeClr val="tx2"/>
                  </a:solidFill>
                  <a:latin typeface="Arial" panose="020B0604020202020204" pitchFamily="34" charset="0"/>
                </a:rPr>
                <a:t>√</a:t>
              </a:r>
            </a:p>
          </p:txBody>
        </p:sp>
        <p:sp>
          <p:nvSpPr>
            <p:cNvPr id="13319" name="Line 9"/>
            <p:cNvSpPr>
              <a:spLocks noChangeShapeType="1"/>
            </p:cNvSpPr>
            <p:nvPr/>
          </p:nvSpPr>
          <p:spPr bwMode="auto">
            <a:xfrm>
              <a:off x="2024" y="2709"/>
              <a:ext cx="856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44488"/>
            <a:ext cx="7313613" cy="546821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Example 2: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4267200"/>
            <a:ext cx="5238750" cy="2590800"/>
          </a:xfrm>
          <a:gradFill rotWithShape="1">
            <a:gsLst>
              <a:gs pos="0">
                <a:schemeClr val="accent2">
                  <a:alpha val="70000"/>
                </a:schemeClr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2400"/>
              <a:t>El Toro goes through a vertical drop of 50 meters.  Using the conservation of energy, determine the speed at the bottom of the drop.  Assume that the initial speed of the coaster is 0 m/s.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604" name="Rectangle 4"/>
              <p:cNvSpPr>
                <a:spLocks noChangeArrowheads="1"/>
              </p:cNvSpPr>
              <p:nvPr/>
            </p:nvSpPr>
            <p:spPr bwMode="auto">
              <a:xfrm>
                <a:off x="0" y="1800225"/>
                <a:ext cx="9144000" cy="5057775"/>
              </a:xfrm>
              <a:prstGeom prst="rect">
                <a:avLst/>
              </a:prstGeom>
              <a:gradFill rotWithShape="1">
                <a:gsLst>
                  <a:gs pos="0">
                    <a:schemeClr val="accent2">
                      <a:alpha val="80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marL="342900" indent="-342900">
                  <a:spcBef>
                    <a:spcPct val="20000"/>
                  </a:spcBef>
                  <a:buClr>
                    <a:schemeClr val="tx2"/>
                  </a:buClr>
                  <a:buSzPct val="70000"/>
                  <a:buFont typeface="Wingdings" pitchFamily="2" charset="2"/>
                  <a:buChar char="¡"/>
                  <a:defRPr sz="2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25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SzPct val="65000"/>
                  <a:buFont typeface="Wingdings" pitchFamily="2" charset="2"/>
                  <a:buChar char="¡"/>
                  <a:defRPr sz="22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itchFamily="2" charset="2"/>
                  <a:buChar char="l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5pPr>
                <a:lvl6pPr marL="25146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6pPr>
                <a:lvl7pPr marL="29718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7pPr>
                <a:lvl8pPr marL="34290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8pPr>
                <a:lvl9pPr marL="3886200" indent="-22860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60000"/>
                  <a:buFont typeface="Wingdings" pitchFamily="2" charset="2"/>
                  <a:buChar char="¡"/>
                  <a:defRPr sz="1900">
                    <a:solidFill>
                      <a:schemeClr val="tx1"/>
                    </a:solidFill>
                    <a:latin typeface="Verdana" pitchFamily="34" charset="0"/>
                    <a:cs typeface="Arial" charset="0"/>
                  </a:defRPr>
                </a:lvl9pPr>
              </a:lstStyle>
              <a:p>
                <a:pPr>
                  <a:lnSpc>
                    <a:spcPct val="90000"/>
                  </a:lnSpc>
                  <a:defRPr/>
                </a:pPr>
                <a:r>
                  <a:rPr lang="en-US" altLang="en-US" sz="2400" dirty="0"/>
                  <a:t>The conservation of energy says that the kinetic energy at the bottom of the drop will equal the gravitational potential energy at the top.</a:t>
                </a:r>
              </a:p>
              <a:p>
                <a:pPr algn="ctr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𝐾𝐸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𝑃𝐸</m:t>
                      </m:r>
                    </m:oMath>
                  </m:oMathPara>
                </a14:m>
                <a:endParaRPr lang="en-US" altLang="en-US" sz="2400" dirty="0"/>
              </a:p>
              <a:p>
                <a:pPr algn="ctr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½ 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𝑚𝑣</m:t>
                      </m:r>
                      <m:r>
                        <a:rPr lang="en-US" altLang="en-US" sz="2400" i="1" baseline="30000" dirty="0" smtClean="0">
                          <a:latin typeface="Cambria Math" panose="02040503050406030204" pitchFamily="18" charset="0"/>
                        </a:rPr>
                        <m:t>2 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altLang="en-US" sz="2400" i="1" dirty="0" err="1" smtClean="0">
                          <a:latin typeface="Cambria Math" panose="02040503050406030204" pitchFamily="18" charset="0"/>
                        </a:rPr>
                        <m:t>𝑚𝑔h</m:t>
                      </m:r>
                    </m:oMath>
                  </m:oMathPara>
                </a14:m>
                <a:endParaRPr lang="en-US" altLang="en-US" sz="2400" dirty="0"/>
              </a:p>
              <a:p>
                <a:pPr algn="ctr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r>
                  <a:rPr lang="en-US" altLang="en-US" sz="2400" dirty="0"/>
                  <a:t>Divide both sides by m to get:</a:t>
                </a:r>
              </a:p>
              <a:p>
                <a:pPr algn="ctr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½ 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30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US" altLang="en-US" sz="2400" i="1" dirty="0" err="1" smtClean="0">
                          <a:latin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en-US" altLang="en-US" sz="2400" dirty="0"/>
              </a:p>
              <a:p>
                <a:pPr algn="ctr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r>
                  <a:rPr lang="en-US" altLang="en-US" sz="2400" dirty="0"/>
                  <a:t>Then multiply both sides by 2 to get:</a:t>
                </a:r>
              </a:p>
              <a:p>
                <a:pPr algn="ctr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baseline="30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 2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𝑔h</m:t>
                      </m:r>
                    </m:oMath>
                  </m:oMathPara>
                </a14:m>
                <a:endParaRPr lang="en-US" altLang="en-US" sz="2400" dirty="0"/>
              </a:p>
              <a:p>
                <a:pPr algn="ctr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r>
                  <a:rPr lang="en-US" altLang="en-US" sz="2400" dirty="0"/>
                  <a:t>Take the square root of both sides to get:</a:t>
                </a:r>
              </a:p>
              <a:p>
                <a:pPr algn="ctr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:endParaRPr lang="en-US" altLang="en-US" sz="1000" dirty="0"/>
              </a:p>
              <a:p>
                <a:pPr algn="ctr">
                  <a:lnSpc>
                    <a:spcPct val="90000"/>
                  </a:lnSpc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alt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400" i="1" dirty="0">
                              <a:latin typeface="Cambria Math" panose="02040503050406030204" pitchFamily="18" charset="0"/>
                            </a:rPr>
                            <m:t>𝑔h</m:t>
                          </m:r>
                          <m:r>
                            <m:rPr>
                              <m:nor/>
                            </m:rPr>
                            <a:rPr lang="en-US" altLang="en-US" sz="2400" dirty="0"/>
                            <m:t> </m:t>
                          </m:r>
                        </m:e>
                      </m:rad>
                    </m:oMath>
                  </m:oMathPara>
                </a14:m>
                <a:endParaRPr lang="en-US" altLang="en-US" sz="240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90000"/>
                  </a:lnSpc>
                  <a:buNone/>
                  <a:defRPr/>
                </a:pPr>
                <a:endParaRPr lang="en-US" altLang="en-US" sz="1000" i="1" dirty="0">
                  <a:latin typeface="Cambria Math" panose="02040503050406030204" pitchFamily="18" charset="0"/>
                </a:endParaRPr>
              </a:p>
              <a:p>
                <a:pPr algn="ctr">
                  <a:lnSpc>
                    <a:spcPct val="90000"/>
                  </a:lnSpc>
                  <a:buFont typeface="Wingdings" pitchFamily="2" charset="2"/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en-US" sz="2400" i="1" smtClean="0">
                          <a:latin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altLang="en-US" sz="24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(2)(9.81 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en-US" sz="2400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)(50 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  <m:r>
                        <a:rPr lang="en-US" altLang="en-US" sz="2400" i="1" smtClean="0">
                          <a:latin typeface="Cambria Math" panose="02040503050406030204" pitchFamily="18" charset="0"/>
                        </a:rPr>
                        <m:t>= 31.3 </m:t>
                      </m:r>
                      <m:r>
                        <a:rPr lang="en-US" altLang="en-US" sz="240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en-US" sz="240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en-US" sz="240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altLang="en-US" sz="2400" i="1" smtClean="0">
                          <a:latin typeface="Cambria Math" panose="02040503050406030204" pitchFamily="18" charset="0"/>
                        </a:rPr>
                        <m:t> (69.3 </m:t>
                      </m:r>
                      <m:r>
                        <a:rPr lang="en-US" altLang="en-US" sz="2400" i="1" smtClean="0">
                          <a:latin typeface="Cambria Math" panose="02040503050406030204" pitchFamily="18" charset="0"/>
                        </a:rPr>
                        <m:t>𝑚𝑝h</m:t>
                      </m:r>
                      <m:r>
                        <a:rPr lang="en-US" altLang="en-US" sz="240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2560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800225"/>
                <a:ext cx="9144000" cy="5057775"/>
              </a:xfrm>
              <a:prstGeom prst="rect">
                <a:avLst/>
              </a:prstGeom>
              <a:blipFill rotWithShape="0">
                <a:blip r:embed="rId3"/>
                <a:stretch>
                  <a:fillRect l="-267" t="-1687" r="-1733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3: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524000"/>
            <a:ext cx="7313612" cy="4114800"/>
          </a:xfrm>
        </p:spPr>
        <p:txBody>
          <a:bodyPr/>
          <a:lstStyle/>
          <a:p>
            <a:pPr marL="609600" indent="-609600" eaLnBrk="1" hangingPunct="1"/>
            <a:r>
              <a:rPr lang="en-US" altLang="en-US" sz="2100" b="1"/>
              <a:t>A student with a mass of 55 kg starts from rest and slides down a non-frictionless slide that is 3 meters high.</a:t>
            </a:r>
          </a:p>
          <a:p>
            <a:pPr marL="990600" lvl="1" indent="-533400" eaLnBrk="1" hangingPunct="1"/>
            <a:r>
              <a:rPr lang="en-US" altLang="en-US" b="1"/>
              <a:t>Compared to a frictionless slide the student’s speed will be:</a:t>
            </a:r>
          </a:p>
          <a:p>
            <a:pPr marL="1371600" lvl="2" indent="-457200" eaLnBrk="1" hangingPunct="1">
              <a:buClr>
                <a:schemeClr val="tx1"/>
              </a:buClr>
              <a:buFontTx/>
              <a:buAutoNum type="alphaLcPeriod"/>
            </a:pPr>
            <a:r>
              <a:rPr lang="en-US" altLang="en-US" b="1"/>
              <a:t>the same.</a:t>
            </a:r>
          </a:p>
          <a:p>
            <a:pPr marL="1371600" lvl="2" indent="-457200" eaLnBrk="1" hangingPunct="1">
              <a:buClr>
                <a:schemeClr val="tx1"/>
              </a:buClr>
              <a:buFontTx/>
              <a:buAutoNum type="alphaLcPeriod"/>
            </a:pPr>
            <a:r>
              <a:rPr lang="en-US" altLang="en-US" b="1"/>
              <a:t>less than.</a:t>
            </a:r>
          </a:p>
          <a:p>
            <a:pPr marL="1371600" lvl="2" indent="-457200" eaLnBrk="1" hangingPunct="1">
              <a:buClr>
                <a:schemeClr val="tx1"/>
              </a:buClr>
              <a:buFontTx/>
              <a:buAutoNum type="alphaLcPeriod"/>
            </a:pPr>
            <a:r>
              <a:rPr lang="en-US" altLang="en-US" b="1"/>
              <a:t>more than.</a:t>
            </a:r>
          </a:p>
          <a:p>
            <a:pPr marL="990600" lvl="1" indent="-533400" eaLnBrk="1" hangingPunct="1">
              <a:buClr>
                <a:schemeClr val="tx1"/>
              </a:buClr>
              <a:buFontTx/>
              <a:buChar char="•"/>
            </a:pPr>
            <a:r>
              <a:rPr lang="en-US" altLang="en-US" b="1"/>
              <a:t>Why?</a:t>
            </a:r>
          </a:p>
          <a:p>
            <a:pPr marL="1371600" lvl="2" indent="-457200" eaLnBrk="1" hangingPunct="1">
              <a:buClr>
                <a:schemeClr val="tx1"/>
              </a:buClr>
            </a:pPr>
            <a:r>
              <a:rPr lang="en-US" altLang="en-US" b="1"/>
              <a:t>Because energy is lost to the environment in the form of heat due to friction.</a:t>
            </a: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2209800" y="3733800"/>
            <a:ext cx="2286000" cy="533400"/>
          </a:xfrm>
          <a:prstGeom prst="ellipse">
            <a:avLst/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bldLvl="2"/>
      <p:bldP spid="184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3 (cont.)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9018" y="1591686"/>
            <a:ext cx="7943273" cy="5109296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Tx/>
              <a:buChar char="•"/>
            </a:pPr>
            <a:r>
              <a:rPr lang="en-US" altLang="en-US" b="1" dirty="0"/>
              <a:t>Does this example reflect conservation of mechanical energy?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b="1" dirty="0"/>
              <a:t>No, because of friction.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b="1" dirty="0"/>
              <a:t>Friction causes energy to flow from the system to the environment.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dirty="0"/>
              <a:t>Is the law of conservation of energy violated?</a:t>
            </a:r>
          </a:p>
          <a:p>
            <a:pPr lvl="1" eaLnBrk="1" hangingPunct="1">
              <a:buClr>
                <a:schemeClr val="tx1"/>
              </a:buClr>
            </a:pPr>
            <a:r>
              <a:rPr lang="en-US" altLang="en-US" dirty="0"/>
              <a:t>No: as previously stated, some of the “</a:t>
            </a:r>
            <a:r>
              <a:rPr lang="en-US" altLang="en-US" b="1" dirty="0"/>
              <a:t>mechanical</a:t>
            </a:r>
            <a:r>
              <a:rPr lang="en-US" altLang="en-US" dirty="0"/>
              <a:t>” energy is lost to the environment in the form of heat.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ACDEAC0B-0668-47E7-A8F3-DF8549413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6AF759C1-CD22-4A38-8D2D-C7B72B2683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B1E4EC4F-BCBB-4878-B9AB-109515C27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1128713"/>
            <a:ext cx="869632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Conservation of Mechanical Energy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827213"/>
            <a:ext cx="7848600" cy="4114800"/>
          </a:xfrm>
        </p:spPr>
        <p:txBody>
          <a:bodyPr/>
          <a:lstStyle/>
          <a:p>
            <a:pPr eaLnBrk="1" hangingPunct="1"/>
            <a:r>
              <a:rPr lang="en-US" altLang="en-US"/>
              <a:t>Mechanical Energy:</a:t>
            </a:r>
          </a:p>
          <a:p>
            <a:pPr lvl="1" eaLnBrk="1" hangingPunct="1"/>
            <a:r>
              <a:rPr lang="en-US" altLang="en-US" b="1"/>
              <a:t>If Internal Energy(Q) is ignored:</a:t>
            </a:r>
          </a:p>
          <a:p>
            <a:pPr lvl="1" eaLnBrk="1" hangingPunct="1"/>
            <a:endParaRPr lang="en-US" altLang="en-US" sz="700" b="1"/>
          </a:p>
          <a:p>
            <a:pPr lvl="1" algn="ctr" eaLnBrk="1" hangingPunct="1">
              <a:buFont typeface="Wingdings" panose="05000000000000000000" pitchFamily="2" charset="2"/>
              <a:buNone/>
            </a:pPr>
            <a:r>
              <a:rPr lang="en-US" altLang="en-US">
                <a:solidFill>
                  <a:schemeClr val="tx2"/>
                </a:solidFill>
              </a:rPr>
              <a:t>E</a:t>
            </a:r>
            <a:r>
              <a:rPr lang="en-US" altLang="en-US" baseline="-25000">
                <a:solidFill>
                  <a:schemeClr val="tx2"/>
                </a:solidFill>
              </a:rPr>
              <a:t>T</a:t>
            </a:r>
            <a:r>
              <a:rPr lang="en-US" altLang="en-US">
                <a:solidFill>
                  <a:schemeClr val="tx2"/>
                </a:solidFill>
              </a:rPr>
              <a:t> = KE + </a:t>
            </a:r>
            <a:r>
              <a:rPr lang="en-US" altLang="en-US">
                <a:solidFill>
                  <a:schemeClr val="tx2"/>
                </a:solidFill>
                <a:sym typeface="Symbol" panose="05050102010706020507" pitchFamily="18" charset="2"/>
              </a:rPr>
              <a:t>G</a:t>
            </a:r>
            <a:r>
              <a:rPr lang="en-US" altLang="en-US">
                <a:solidFill>
                  <a:schemeClr val="tx2"/>
                </a:solidFill>
              </a:rPr>
              <a:t>PE + PE</a:t>
            </a:r>
            <a:r>
              <a:rPr lang="en-US" altLang="en-US" baseline="-25000">
                <a:solidFill>
                  <a:schemeClr val="tx2"/>
                </a:solidFill>
              </a:rPr>
              <a:t>s</a:t>
            </a:r>
            <a:endParaRPr lang="en-US" altLang="en-US">
              <a:solidFill>
                <a:schemeClr val="tx2"/>
              </a:solidFill>
            </a:endParaRPr>
          </a:p>
          <a:p>
            <a:pPr lvl="1" algn="ctr" eaLnBrk="1" hangingPunct="1">
              <a:buFont typeface="Wingdings" panose="05000000000000000000" pitchFamily="2" charset="2"/>
              <a:buNone/>
            </a:pPr>
            <a:endParaRPr lang="en-US" altLang="en-US" sz="700">
              <a:solidFill>
                <a:schemeClr val="tx2"/>
              </a:solidFill>
            </a:endParaRPr>
          </a:p>
          <a:p>
            <a:pPr lvl="2" eaLnBrk="1" hangingPunct="1"/>
            <a:r>
              <a:rPr lang="en-US" altLang="en-US" b="1"/>
              <a:t>PE could be a combination of gravitational and elastic potential energy, or any other form of potential energy.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Conservation of Mechanical Energy – The Roller Coaster</a:t>
            </a:r>
          </a:p>
        </p:txBody>
      </p:sp>
      <p:grpSp>
        <p:nvGrpSpPr>
          <p:cNvPr id="1028" name="Group 9"/>
          <p:cNvGrpSpPr>
            <a:grpSpLocks/>
          </p:cNvGrpSpPr>
          <p:nvPr/>
        </p:nvGrpSpPr>
        <p:grpSpPr bwMode="auto">
          <a:xfrm>
            <a:off x="2201863" y="1651000"/>
            <a:ext cx="4641850" cy="4572000"/>
            <a:chOff x="1387" y="1040"/>
            <a:chExt cx="2924" cy="2880"/>
          </a:xfrm>
        </p:grpSpPr>
        <p:sp>
          <p:nvSpPr>
            <p:cNvPr id="1029" name="Text Box 8"/>
            <p:cNvSpPr txBox="1">
              <a:spLocks noChangeArrowheads="1"/>
            </p:cNvSpPr>
            <p:nvPr/>
          </p:nvSpPr>
          <p:spPr bwMode="auto">
            <a:xfrm>
              <a:off x="3190" y="3612"/>
              <a:ext cx="1121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00"/>
                <a:t>www.howstuffworks.com</a:t>
              </a:r>
            </a:p>
          </p:txBody>
        </p:sp>
      </p:grpSp>
    </p:spTree>
    <p:controls>
      <mc:AlternateContent xmlns:mc="http://schemas.openxmlformats.org/markup-compatibility/2006">
        <mc:Choice xmlns:v="urn:schemas-microsoft-com:vml" Requires="v">
          <p:control r:id="rId1" imgW="4629796" imgH="4571429"/>
        </mc:Choice>
        <mc:Fallback>
          <p:control r:id="rId1" imgW="4629796" imgH="4571429">
            <p:pic>
              <p:nvPicPr>
                <p:cNvPr id="1026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1863" y="1651000"/>
                  <a:ext cx="4629150" cy="4572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Energy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/>
              <a:t>As you know, energy comes in many forms</a:t>
            </a:r>
            <a:r>
              <a:rPr lang="en-US" altLang="en-US" sz="2100"/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Kinetic Energy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Potential Energy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/>
              <a:t>Gravitational Potential Energy (gravity)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/>
              <a:t>Elastic Potential Energy (springs, rubber bands)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/>
              <a:t>Chemical Energy (chemical bonds)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/>
              <a:t>Rest Mass Energy = Nuclear (E = mc</a:t>
            </a:r>
            <a:r>
              <a:rPr lang="en-US" altLang="en-US" sz="1400" baseline="30000"/>
              <a:t>2</a:t>
            </a:r>
            <a:r>
              <a:rPr lang="en-US" altLang="en-US" sz="1400"/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400"/>
              <a:t>Electric Potential Energy (</a:t>
            </a:r>
            <a:r>
              <a:rPr lang="el-GR" altLang="en-US" sz="1400"/>
              <a:t>Δ</a:t>
            </a:r>
            <a:r>
              <a:rPr lang="en-US" altLang="en-US" sz="1400"/>
              <a:t>U = kq</a:t>
            </a:r>
            <a:r>
              <a:rPr lang="en-US" altLang="en-US" sz="1400" baseline="-25000"/>
              <a:t>1</a:t>
            </a:r>
            <a:r>
              <a:rPr lang="en-US" altLang="en-US" sz="1400"/>
              <a:t>q</a:t>
            </a:r>
            <a:r>
              <a:rPr lang="en-US" altLang="en-US" sz="1400" baseline="-25000"/>
              <a:t>2</a:t>
            </a:r>
            <a:r>
              <a:rPr lang="en-US" altLang="en-US" sz="1400"/>
              <a:t>/r)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Thermal Energy (heat = KE of molecules)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Sound (waves)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/>
              <a:t>Light (waves/photons)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600" b="1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100" b="1">
                <a:solidFill>
                  <a:schemeClr val="bg2"/>
                </a:solidFill>
              </a:rPr>
              <a:t>What does it mean to conserve energy?</a:t>
            </a:r>
            <a:endParaRPr lang="en-US" altLang="en-US" sz="1800" b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withGroup">
                            <p:stCondLst>
                              <p:cond delay="425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6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6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Conservation of Energy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76400"/>
            <a:ext cx="7313612" cy="41148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100" dirty="0"/>
              <a:t>The Law of Conservation of Energy simply states that: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1800" b="1" dirty="0"/>
              <a:t>The energy of a system is constant.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1800" b="1" dirty="0"/>
              <a:t>Energy cannot be created nor destroyed.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1800" b="1" dirty="0"/>
              <a:t>Energy can only change form (e.g. electrical to kinetic to potential, </a:t>
            </a:r>
            <a:r>
              <a:rPr lang="en-US" altLang="en-US" sz="1800" b="1" dirty="0" err="1"/>
              <a:t>etc</a:t>
            </a:r>
            <a:r>
              <a:rPr lang="en-US" altLang="en-US" sz="1800" b="1" dirty="0"/>
              <a:t>).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1800" b="1" dirty="0"/>
              <a:t>True for any system with no external forces.</a:t>
            </a:r>
          </a:p>
          <a:p>
            <a:pPr marL="990600" lvl="1" indent="-533400" eaLnBrk="1" hangingPunct="1">
              <a:lnSpc>
                <a:spcPct val="90000"/>
              </a:lnSpc>
            </a:pPr>
            <a:endParaRPr lang="en-US" altLang="en-US" sz="700" b="1" dirty="0"/>
          </a:p>
          <a:p>
            <a:pPr marL="609600" indent="-6096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 dirty="0">
                <a:solidFill>
                  <a:schemeClr val="tx2"/>
                </a:solidFill>
              </a:rPr>
              <a:t>			</a:t>
            </a:r>
            <a:r>
              <a:rPr lang="en-US" altLang="en-US" sz="2100" dirty="0" err="1">
                <a:solidFill>
                  <a:schemeClr val="tx2"/>
                </a:solidFill>
              </a:rPr>
              <a:t>E</a:t>
            </a:r>
            <a:r>
              <a:rPr lang="en-US" altLang="en-US" sz="2100" baseline="-25000" dirty="0" err="1">
                <a:solidFill>
                  <a:schemeClr val="tx2"/>
                </a:solidFill>
              </a:rPr>
              <a:t>Total</a:t>
            </a:r>
            <a:r>
              <a:rPr lang="en-US" altLang="en-US" sz="2100" dirty="0">
                <a:solidFill>
                  <a:schemeClr val="tx2"/>
                </a:solidFill>
              </a:rPr>
              <a:t> = KE + PE = </a:t>
            </a:r>
            <a:r>
              <a:rPr lang="en-US" altLang="en-US" sz="2100" b="1" dirty="0">
                <a:solidFill>
                  <a:schemeClr val="bg2"/>
                </a:solidFill>
              </a:rPr>
              <a:t>Constant</a:t>
            </a:r>
            <a:endParaRPr lang="en-US" altLang="en-US" sz="2100" dirty="0">
              <a:solidFill>
                <a:schemeClr val="tx2"/>
              </a:solidFill>
            </a:endParaRPr>
          </a:p>
          <a:p>
            <a:pPr marL="609600" indent="-60960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600" dirty="0"/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1800" b="1" dirty="0"/>
              <a:t>KE = Kinetic Energy</a:t>
            </a:r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1800" b="1" dirty="0"/>
              <a:t>PE = Potential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Conserved Quantities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Some conserved quantities that you may or may not already be familiar with?</a:t>
            </a:r>
          </a:p>
          <a:p>
            <a:pPr lvl="1" eaLnBrk="1" hangingPunct="1"/>
            <a:r>
              <a:rPr lang="en-US" altLang="en-US" b="1" dirty="0"/>
              <a:t>Conservation of mass.</a:t>
            </a:r>
          </a:p>
          <a:p>
            <a:pPr lvl="1" eaLnBrk="1" hangingPunct="1"/>
            <a:r>
              <a:rPr lang="en-US" altLang="en-US" b="1" dirty="0"/>
              <a:t>Conservation of momentum.</a:t>
            </a:r>
          </a:p>
          <a:p>
            <a:pPr lvl="1" eaLnBrk="1" hangingPunct="1"/>
            <a:r>
              <a:rPr lang="en-US" altLang="en-US" b="1" dirty="0"/>
              <a:t>Conservation of charge.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uiExpand="1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3397250" y="4759325"/>
            <a:ext cx="2473325" cy="1054100"/>
            <a:chOff x="1821" y="2667"/>
            <a:chExt cx="1558" cy="664"/>
          </a:xfrm>
        </p:grpSpPr>
        <p:sp>
          <p:nvSpPr>
            <p:cNvPr id="7185" name="Line 3"/>
            <p:cNvSpPr>
              <a:spLocks noChangeShapeType="1"/>
            </p:cNvSpPr>
            <p:nvPr/>
          </p:nvSpPr>
          <p:spPr bwMode="auto">
            <a:xfrm rot="-5400000" flipH="1" flipV="1">
              <a:off x="1871" y="2617"/>
              <a:ext cx="650" cy="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4"/>
            <p:cNvSpPr>
              <a:spLocks noChangeShapeType="1"/>
            </p:cNvSpPr>
            <p:nvPr/>
          </p:nvSpPr>
          <p:spPr bwMode="auto">
            <a:xfrm rot="5400000" flipV="1">
              <a:off x="2679" y="2631"/>
              <a:ext cx="650" cy="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17" name="Group 5"/>
          <p:cNvGrpSpPr>
            <a:grpSpLocks/>
          </p:cNvGrpSpPr>
          <p:nvPr/>
        </p:nvGrpSpPr>
        <p:grpSpPr bwMode="auto">
          <a:xfrm>
            <a:off x="1781175" y="3417888"/>
            <a:ext cx="2676525" cy="1016000"/>
            <a:chOff x="803" y="1822"/>
            <a:chExt cx="1686" cy="640"/>
          </a:xfrm>
        </p:grpSpPr>
        <p:sp>
          <p:nvSpPr>
            <p:cNvPr id="7183" name="Line 6"/>
            <p:cNvSpPr>
              <a:spLocks noChangeShapeType="1"/>
            </p:cNvSpPr>
            <p:nvPr/>
          </p:nvSpPr>
          <p:spPr bwMode="auto">
            <a:xfrm rot="-5400000" flipH="1" flipV="1">
              <a:off x="941" y="1684"/>
              <a:ext cx="640" cy="9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7"/>
            <p:cNvSpPr>
              <a:spLocks noChangeAspect="1" noChangeShapeType="1"/>
            </p:cNvSpPr>
            <p:nvPr/>
          </p:nvSpPr>
          <p:spPr bwMode="auto">
            <a:xfrm rot="5400000" flipV="1">
              <a:off x="1834" y="1778"/>
              <a:ext cx="608" cy="7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3276600" y="2335213"/>
            <a:ext cx="3417888" cy="698500"/>
            <a:chOff x="1745" y="1140"/>
            <a:chExt cx="2153" cy="440"/>
          </a:xfrm>
        </p:grpSpPr>
        <p:sp>
          <p:nvSpPr>
            <p:cNvPr id="7181" name="Line 9"/>
            <p:cNvSpPr>
              <a:spLocks noChangeShapeType="1"/>
            </p:cNvSpPr>
            <p:nvPr/>
          </p:nvSpPr>
          <p:spPr bwMode="auto">
            <a:xfrm rot="5400000" flipV="1">
              <a:off x="3171" y="853"/>
              <a:ext cx="440" cy="10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Line 10"/>
            <p:cNvSpPr>
              <a:spLocks noChangeShapeType="1"/>
            </p:cNvSpPr>
            <p:nvPr/>
          </p:nvSpPr>
          <p:spPr bwMode="auto">
            <a:xfrm rot="-5400000" flipH="1" flipV="1">
              <a:off x="2065" y="825"/>
              <a:ext cx="421" cy="10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3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Conservation of Energy</a:t>
            </a: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3684588" y="1905000"/>
            <a:ext cx="2698750" cy="434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Arial" panose="020B0604020202020204" pitchFamily="34" charset="0"/>
              </a:rPr>
              <a:t>Energy</a:t>
            </a:r>
          </a:p>
        </p:txBody>
      </p:sp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2170113" y="3014663"/>
            <a:ext cx="2162175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Arial" panose="020B0604020202020204" pitchFamily="34" charset="0"/>
              </a:rPr>
              <a:t>Mechanical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823913" y="4398963"/>
            <a:ext cx="2162175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Arial" panose="020B0604020202020204" pitchFamily="34" charset="0"/>
              </a:rPr>
              <a:t>Kinetic</a:t>
            </a:r>
          </a:p>
        </p:txBody>
      </p:sp>
      <p:sp>
        <p:nvSpPr>
          <p:cNvPr id="13327" name="Rectangle 15"/>
          <p:cNvSpPr>
            <a:spLocks noChangeArrowheads="1"/>
          </p:cNvSpPr>
          <p:nvPr/>
        </p:nvSpPr>
        <p:spPr bwMode="auto">
          <a:xfrm>
            <a:off x="3446463" y="4392613"/>
            <a:ext cx="2162175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Arial" panose="020B0604020202020204" pitchFamily="34" charset="0"/>
              </a:rPr>
              <a:t>Potential</a:t>
            </a:r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2298700" y="5792788"/>
            <a:ext cx="2162175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Arial" panose="020B0604020202020204" pitchFamily="34" charset="0"/>
              </a:rPr>
              <a:t>Gravitational</a:t>
            </a:r>
          </a:p>
        </p:txBody>
      </p:sp>
      <p:sp>
        <p:nvSpPr>
          <p:cNvPr id="13329" name="Rectangle 17"/>
          <p:cNvSpPr>
            <a:spLocks noChangeArrowheads="1"/>
          </p:cNvSpPr>
          <p:nvPr/>
        </p:nvSpPr>
        <p:spPr bwMode="auto">
          <a:xfrm>
            <a:off x="4964113" y="5786438"/>
            <a:ext cx="2162175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Arial" panose="020B0604020202020204" pitchFamily="34" charset="0"/>
              </a:rPr>
              <a:t>Elastic</a:t>
            </a:r>
          </a:p>
        </p:txBody>
      </p:sp>
      <p:sp>
        <p:nvSpPr>
          <p:cNvPr id="13330" name="Rectangle 18"/>
          <p:cNvSpPr>
            <a:spLocks noChangeArrowheads="1"/>
          </p:cNvSpPr>
          <p:nvPr/>
        </p:nvSpPr>
        <p:spPr bwMode="auto">
          <a:xfrm>
            <a:off x="5472113" y="3022600"/>
            <a:ext cx="2519362" cy="406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>
                <a:latin typeface="Arial" panose="020B0604020202020204" pitchFamily="34" charset="0"/>
              </a:rPr>
              <a:t>Non-mechanical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 animBg="1"/>
      <p:bldP spid="13325" grpId="0" animBg="1"/>
      <p:bldP spid="13326" grpId="0" animBg="1"/>
      <p:bldP spid="13327" grpId="0" animBg="1"/>
      <p:bldP spid="13328" grpId="0" animBg="1"/>
      <p:bldP spid="13329" grpId="0" animBg="1"/>
      <p:bldP spid="133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</a:t>
            </a:r>
            <a:r>
              <a:rPr lang="en-US" altLang="en-US" baseline="-25000"/>
              <a:t>T</a:t>
            </a:r>
            <a:r>
              <a:rPr lang="en-US" altLang="en-US"/>
              <a:t> = KE + </a:t>
            </a:r>
            <a:r>
              <a:rPr lang="en-US" altLang="en-US">
                <a:sym typeface="Symbol" panose="05050102010706020507" pitchFamily="18" charset="2"/>
              </a:rPr>
              <a:t></a:t>
            </a:r>
            <a:r>
              <a:rPr lang="en-US" altLang="en-US"/>
              <a:t>PE = Constant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30072" y="1641187"/>
            <a:ext cx="7313612" cy="4114800"/>
          </a:xfrm>
        </p:spPr>
        <p:txBody>
          <a:bodyPr/>
          <a:lstStyle/>
          <a:p>
            <a:pPr lvl="1" eaLnBrk="1" hangingPunct="1"/>
            <a:r>
              <a:rPr lang="en-US" altLang="en-US" b="1" dirty="0">
                <a:solidFill>
                  <a:srgbClr val="0070C0"/>
                </a:solidFill>
              </a:rPr>
              <a:t>What does it mean if the energy of a system is constant?</a:t>
            </a:r>
          </a:p>
          <a:p>
            <a:pPr lvl="2" eaLnBrk="1" hangingPunct="1"/>
            <a:r>
              <a:rPr lang="en-US" altLang="en-US" dirty="0"/>
              <a:t>If the </a:t>
            </a:r>
            <a:r>
              <a:rPr lang="en-US" altLang="en-US" dirty="0">
                <a:solidFill>
                  <a:srgbClr val="00B0F0"/>
                </a:solidFill>
              </a:rPr>
              <a:t>Potential Energy </a:t>
            </a:r>
            <a:r>
              <a:rPr lang="en-US" altLang="en-US" dirty="0"/>
              <a:t>is at a </a:t>
            </a:r>
            <a:r>
              <a:rPr lang="en-US" altLang="en-US" dirty="0">
                <a:solidFill>
                  <a:srgbClr val="7030A0"/>
                </a:solidFill>
              </a:rPr>
              <a:t>maximum</a:t>
            </a:r>
            <a:r>
              <a:rPr lang="en-US" altLang="en-US" dirty="0"/>
              <a:t>, then the system will have </a:t>
            </a:r>
            <a:r>
              <a:rPr lang="en-US" altLang="en-US" dirty="0">
                <a:solidFill>
                  <a:srgbClr val="00B050"/>
                </a:solidFill>
              </a:rPr>
              <a:t>minimum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C00000"/>
                </a:solidFill>
              </a:rPr>
              <a:t>Kinetic Energy</a:t>
            </a:r>
            <a:r>
              <a:rPr lang="en-US" altLang="en-US" dirty="0"/>
              <a:t>.</a:t>
            </a:r>
          </a:p>
          <a:p>
            <a:pPr lvl="2" eaLnBrk="1" hangingPunct="1"/>
            <a:r>
              <a:rPr lang="en-US" altLang="en-US" dirty="0"/>
              <a:t>If the </a:t>
            </a:r>
            <a:r>
              <a:rPr lang="en-US" altLang="en-US" dirty="0">
                <a:solidFill>
                  <a:srgbClr val="C00000"/>
                </a:solidFill>
              </a:rPr>
              <a:t>Kinetic Energy </a:t>
            </a:r>
            <a:r>
              <a:rPr lang="en-US" altLang="en-US" dirty="0"/>
              <a:t>is at a </a:t>
            </a:r>
            <a:r>
              <a:rPr lang="en-US" altLang="en-US" dirty="0">
                <a:solidFill>
                  <a:srgbClr val="7030A0"/>
                </a:solidFill>
              </a:rPr>
              <a:t>maximum</a:t>
            </a:r>
            <a:r>
              <a:rPr lang="en-US" altLang="en-US" dirty="0"/>
              <a:t>, then the system will have </a:t>
            </a:r>
            <a:r>
              <a:rPr lang="en-US" altLang="en-US" dirty="0">
                <a:solidFill>
                  <a:srgbClr val="00B050"/>
                </a:solidFill>
              </a:rPr>
              <a:t>minimum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00B0F0"/>
                </a:solidFill>
              </a:rPr>
              <a:t>Potential Energy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050" name="Picture 2" descr="cartoon bridge clipart - Clip Art Library">
            <a:extLst>
              <a:ext uri="{FF2B5EF4-FFF2-40B4-BE49-F238E27FC236}">
                <a16:creationId xmlns:a16="http://schemas.microsoft.com/office/drawing/2014/main" id="{64A4529B-8D8B-4B94-B97E-4D7C5B1432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63" y="3275879"/>
            <a:ext cx="1976299" cy="76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✅ Cartoon happy man standing with hands up icon over white background,  vector illustration premium vector in Adobe Illustrator ai ( .ai ) format,  Encapsulated PostScript eps ( .eps ) format">
            <a:extLst>
              <a:ext uri="{FF2B5EF4-FFF2-40B4-BE49-F238E27FC236}">
                <a16:creationId xmlns:a16="http://schemas.microsoft.com/office/drawing/2014/main" id="{73EDFC9B-852C-4D5A-95FA-1D3001288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73" y="2493315"/>
            <a:ext cx="1205272" cy="120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owling Ball Clip Art at Clker.com - vector clip art online, royalty free &amp;  public domain">
            <a:extLst>
              <a:ext uri="{FF2B5EF4-FFF2-40B4-BE49-F238E27FC236}">
                <a16:creationId xmlns:a16="http://schemas.microsoft.com/office/drawing/2014/main" id="{785B17B1-D812-478F-B863-BEDF46447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2350" y="2493315"/>
            <a:ext cx="367617" cy="51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BFBF3A-DCF6-417D-BE96-EE1E9DBDB6FB}"/>
              </a:ext>
            </a:extLst>
          </p:cNvPr>
          <p:cNvSpPr txBox="1"/>
          <p:nvPr/>
        </p:nvSpPr>
        <p:spPr>
          <a:xfrm>
            <a:off x="269538" y="2493315"/>
            <a:ext cx="772744" cy="323165"/>
          </a:xfrm>
          <a:prstGeom prst="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txBody>
          <a:bodyPr wrap="square" lIns="0" tIns="0" rIns="0" bIns="45720" anchor="ctr">
            <a:spAutoFit/>
          </a:bodyPr>
          <a:lstStyle/>
          <a:p>
            <a:pPr algn="ctr"/>
            <a:r>
              <a:rPr lang="en-US" altLang="en-US" sz="1800" b="1" dirty="0" err="1">
                <a:solidFill>
                  <a:srgbClr val="002060"/>
                </a:solidFill>
              </a:rPr>
              <a:t>PE</a:t>
            </a:r>
            <a:r>
              <a:rPr lang="en-US" altLang="en-US" sz="1800" b="1" baseline="-25000" dirty="0" err="1">
                <a:solidFill>
                  <a:srgbClr val="002060"/>
                </a:solidFill>
              </a:rPr>
              <a:t>Max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E12D7F-9203-497E-B5B5-82E3B235C5CF}"/>
              </a:ext>
            </a:extLst>
          </p:cNvPr>
          <p:cNvSpPr txBox="1"/>
          <p:nvPr/>
        </p:nvSpPr>
        <p:spPr>
          <a:xfrm>
            <a:off x="1780872" y="2493315"/>
            <a:ext cx="772744" cy="323165"/>
          </a:xfrm>
          <a:prstGeom prst="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txBody>
          <a:bodyPr wrap="square" lIns="0" tIns="0" rIns="0" bIns="45720" anchor="ctr">
            <a:spAutoFit/>
          </a:bodyPr>
          <a:lstStyle/>
          <a:p>
            <a:pPr algn="ctr"/>
            <a:r>
              <a:rPr lang="en-US" altLang="en-US" sz="1800" b="1" dirty="0" err="1">
                <a:solidFill>
                  <a:srgbClr val="002060"/>
                </a:solidFill>
              </a:rPr>
              <a:t>KE</a:t>
            </a:r>
            <a:r>
              <a:rPr lang="en-US" altLang="en-US" sz="1800" b="1" baseline="-25000" dirty="0" err="1">
                <a:solidFill>
                  <a:srgbClr val="002060"/>
                </a:solidFill>
              </a:rPr>
              <a:t>Min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FE13FC-07E8-41A8-8C57-9E9D36426880}"/>
              </a:ext>
            </a:extLst>
          </p:cNvPr>
          <p:cNvSpPr txBox="1"/>
          <p:nvPr/>
        </p:nvSpPr>
        <p:spPr>
          <a:xfrm>
            <a:off x="269538" y="6521084"/>
            <a:ext cx="772744" cy="323165"/>
          </a:xfrm>
          <a:prstGeom prst="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txBody>
          <a:bodyPr wrap="square" lIns="0" tIns="0" rIns="0" bIns="45720" anchor="ctr">
            <a:spAutoFit/>
          </a:bodyPr>
          <a:lstStyle/>
          <a:p>
            <a:pPr algn="ctr"/>
            <a:r>
              <a:rPr lang="en-US" altLang="en-US" sz="1800" b="1" dirty="0" err="1">
                <a:solidFill>
                  <a:srgbClr val="002060"/>
                </a:solidFill>
              </a:rPr>
              <a:t>PE</a:t>
            </a:r>
            <a:r>
              <a:rPr lang="en-US" altLang="en-US" sz="1800" b="1" baseline="-25000" dirty="0" err="1">
                <a:solidFill>
                  <a:srgbClr val="002060"/>
                </a:solidFill>
              </a:rPr>
              <a:t>Min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F6D7CC1-F63F-456E-999C-95A93022112C}"/>
              </a:ext>
            </a:extLst>
          </p:cNvPr>
          <p:cNvSpPr txBox="1"/>
          <p:nvPr/>
        </p:nvSpPr>
        <p:spPr>
          <a:xfrm>
            <a:off x="1780872" y="6521084"/>
            <a:ext cx="772744" cy="323165"/>
          </a:xfrm>
          <a:prstGeom prst="rect">
            <a:avLst/>
          </a:prstGeom>
          <a:solidFill>
            <a:schemeClr val="accent5"/>
          </a:solidFill>
          <a:ln>
            <a:solidFill>
              <a:schemeClr val="tx2"/>
            </a:solidFill>
          </a:ln>
        </p:spPr>
        <p:txBody>
          <a:bodyPr wrap="square" lIns="0" tIns="0" rIns="0" bIns="45720" anchor="ctr">
            <a:spAutoFit/>
          </a:bodyPr>
          <a:lstStyle/>
          <a:p>
            <a:pPr algn="ctr"/>
            <a:r>
              <a:rPr lang="en-US" altLang="en-US" sz="1800" b="1" dirty="0" err="1">
                <a:solidFill>
                  <a:srgbClr val="002060"/>
                </a:solidFill>
              </a:rPr>
              <a:t>KE</a:t>
            </a:r>
            <a:r>
              <a:rPr lang="en-US" altLang="en-US" sz="1800" b="1" baseline="-25000" dirty="0" err="1">
                <a:solidFill>
                  <a:srgbClr val="002060"/>
                </a:solidFill>
              </a:rPr>
              <a:t>Max</a:t>
            </a:r>
            <a:endParaRPr lang="en-US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4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1" fill="hold"/>
                                            <p:tgtEl>
                                              <p:spTgt spid="194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/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4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9" dur="1" fill="hold"/>
                                            <p:tgtEl>
                                              <p:spTgt spid="1945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/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fill="hold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1.11111E-6 L 0.00157 0.58981 " pathEditMode="relative" rAng="0" ptsTypes="AA" p14:bounceEnd="30000">
                                          <p:cBhvr>
                                            <p:cTn id="41" dur="20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" y="2949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42" presetClass="entr" presetSubtype="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4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8" dur="1" fill="hold"/>
                                            <p:tgtEl>
                                              <p:spTgt spid="1945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/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59" grpId="0" uiExpand="1" build="p"/>
          <p:bldP spid="8" grpId="0"/>
          <p:bldP spid="9" grpId="0"/>
          <p:bldP spid="10" grpId="0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 nodeType="clickPar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 nodeType="withGroup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4" presetClass="entr" presetSubtype="0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7" dur="1" fill="hold"/>
                                            <p:tgtEl>
                                              <p:spTgt spid="1945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/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20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0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205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0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24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29" dur="1" fill="hold"/>
                                            <p:tgtEl>
                                              <p:spTgt spid="1945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/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0" presetClass="entr" presetSubtype="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88889E-6 1.11111E-6 L 0.00157 0.58981 " pathEditMode="relative" rAng="0" ptsTypes="AA">
                                          <p:cBhvr>
                                            <p:cTn id="41" dur="2000" fill="hold"/>
                                            <p:tgtEl>
                                              <p:spTgt spid="205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9" y="2949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3" presetID="42" presetClass="entr" presetSubtype="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0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6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9" presetID="42" presetClass="entr" presetSubtype="0" fill="hold" grpId="0" nodeType="after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24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45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to="" calcmode="lin" valueType="num">
                                          <p:cBhvr>
                                            <p:cTn id="58" dur="1" fill="hold"/>
                                            <p:tgtEl>
                                              <p:spTgt spid="19459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/>
                                            </p:attrNameLst>
                                          </p:cBhvr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459" grpId="0" uiExpand="1" build="p"/>
          <p:bldP spid="8" grpId="0"/>
          <p:bldP spid="9" grpId="0"/>
          <p:bldP spid="10" grpId="0"/>
          <p:bldP spid="1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Conservation of Mechanical Energy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666875"/>
            <a:ext cx="7313612" cy="1114425"/>
          </a:xfrm>
        </p:spPr>
        <p:txBody>
          <a:bodyPr/>
          <a:lstStyle/>
          <a:p>
            <a:pPr lvl="1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E</a:t>
            </a:r>
            <a:r>
              <a:rPr lang="en-US" altLang="en-US" baseline="-25000" dirty="0"/>
              <a:t>T</a:t>
            </a:r>
            <a:r>
              <a:rPr lang="en-US" altLang="en-US" dirty="0"/>
              <a:t> = KE + PE</a:t>
            </a:r>
          </a:p>
          <a:p>
            <a:pPr lvl="1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900" dirty="0"/>
          </a:p>
          <a:p>
            <a:pPr lvl="1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 err="1">
                <a:solidFill>
                  <a:schemeClr val="tx2"/>
                </a:solidFill>
              </a:rPr>
              <a:t>KE</a:t>
            </a:r>
            <a:r>
              <a:rPr lang="en-US" altLang="en-US" baseline="-25000" dirty="0" err="1">
                <a:solidFill>
                  <a:schemeClr val="tx2"/>
                </a:solidFill>
              </a:rPr>
              <a:t>initial</a:t>
            </a:r>
            <a:r>
              <a:rPr lang="en-US" altLang="en-US" dirty="0">
                <a:solidFill>
                  <a:schemeClr val="tx2"/>
                </a:solidFill>
              </a:rPr>
              <a:t> + </a:t>
            </a:r>
            <a:r>
              <a:rPr lang="en-US" altLang="en-US" dirty="0" err="1">
                <a:solidFill>
                  <a:schemeClr val="tx2"/>
                </a:solidFill>
              </a:rPr>
              <a:t>PE</a:t>
            </a:r>
            <a:r>
              <a:rPr lang="en-US" altLang="en-US" baseline="-25000" dirty="0" err="1">
                <a:solidFill>
                  <a:schemeClr val="tx2"/>
                </a:solidFill>
              </a:rPr>
              <a:t>initial</a:t>
            </a:r>
            <a:r>
              <a:rPr lang="en-US" altLang="en-US" dirty="0">
                <a:solidFill>
                  <a:schemeClr val="tx2"/>
                </a:solidFill>
              </a:rPr>
              <a:t> = </a:t>
            </a:r>
            <a:r>
              <a:rPr lang="en-US" altLang="en-US" dirty="0" err="1">
                <a:solidFill>
                  <a:schemeClr val="tx2"/>
                </a:solidFill>
              </a:rPr>
              <a:t>KE</a:t>
            </a:r>
            <a:r>
              <a:rPr lang="en-US" altLang="en-US" baseline="-25000" dirty="0" err="1">
                <a:solidFill>
                  <a:schemeClr val="tx2"/>
                </a:solidFill>
              </a:rPr>
              <a:t>final</a:t>
            </a:r>
            <a:r>
              <a:rPr lang="en-US" altLang="en-US" dirty="0">
                <a:solidFill>
                  <a:schemeClr val="tx2"/>
                </a:solidFill>
              </a:rPr>
              <a:t> + </a:t>
            </a:r>
            <a:r>
              <a:rPr lang="en-US" altLang="en-US" dirty="0" err="1">
                <a:solidFill>
                  <a:schemeClr val="tx2"/>
                </a:solidFill>
              </a:rPr>
              <a:t>PE</a:t>
            </a:r>
            <a:r>
              <a:rPr lang="en-US" altLang="en-US" baseline="-25000" dirty="0" err="1">
                <a:solidFill>
                  <a:schemeClr val="tx2"/>
                </a:solidFill>
              </a:rPr>
              <a:t>final</a:t>
            </a:r>
            <a:endParaRPr lang="en-US" altLang="en-US" dirty="0">
              <a:solidFill>
                <a:schemeClr val="tx2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781300"/>
            <a:ext cx="6840538" cy="347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229600" cy="685800"/>
          </a:xfrm>
        </p:spPr>
        <p:txBody>
          <a:bodyPr anchor="ctr"/>
          <a:lstStyle/>
          <a:p>
            <a:pPr eaLnBrk="1" hangingPunct="1"/>
            <a:r>
              <a:rPr lang="en-US" altLang="en-US" sz="3200"/>
              <a:t>Conservation of Mechanical Energy – Skier</a:t>
            </a:r>
          </a:p>
        </p:txBody>
      </p:sp>
      <p:pic>
        <p:nvPicPr>
          <p:cNvPr id="11267" name="Picture 5" descr="skiing down a hill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905000"/>
            <a:ext cx="83058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952625" y="1066800"/>
            <a:ext cx="5238750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b="1">
                <a:solidFill>
                  <a:srgbClr val="FFFF00"/>
                </a:solidFill>
                <a:latin typeface="Arial" panose="020B0604020202020204" pitchFamily="34" charset="0"/>
              </a:rPr>
              <a:t>Critical points to consider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066800" y="2286000"/>
            <a:ext cx="1982788" cy="461963"/>
            <a:chOff x="1066800" y="2286000"/>
            <a:chExt cx="1982950" cy="461665"/>
          </a:xfrm>
        </p:grpSpPr>
        <p:sp>
          <p:nvSpPr>
            <p:cNvPr id="11281" name="TextBox 7"/>
            <p:cNvSpPr txBox="1">
              <a:spLocks noChangeArrowheads="1"/>
            </p:cNvSpPr>
            <p:nvPr/>
          </p:nvSpPr>
          <p:spPr bwMode="auto">
            <a:xfrm>
              <a:off x="1752600" y="2286000"/>
              <a:ext cx="1297150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PE max</a:t>
              </a:r>
            </a:p>
          </p:txBody>
        </p:sp>
        <p:cxnSp>
          <p:nvCxnSpPr>
            <p:cNvPr id="11" name="Straight Arrow Connector 10"/>
            <p:cNvCxnSpPr>
              <a:stCxn id="11281" idx="1"/>
            </p:cNvCxnSpPr>
            <p:nvPr/>
          </p:nvCxnSpPr>
          <p:spPr>
            <a:xfrm rot="10800000">
              <a:off x="1066800" y="2514453"/>
              <a:ext cx="685856" cy="317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Picture 17" descr="asquigg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79501">
            <a:off x="3394075" y="3397250"/>
            <a:ext cx="4159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asquigg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3224213"/>
            <a:ext cx="414338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asquiggl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79">
            <a:off x="5326063" y="3390900"/>
            <a:ext cx="414337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886200" y="2743200"/>
            <a:ext cx="13827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Heat (Q)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219200" y="3733800"/>
            <a:ext cx="76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981200" y="4114800"/>
            <a:ext cx="457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685800" y="4191000"/>
            <a:ext cx="2057400" cy="461963"/>
            <a:chOff x="685800" y="4419600"/>
            <a:chExt cx="2057400" cy="461665"/>
          </a:xfrm>
        </p:grpSpPr>
        <p:sp>
          <p:nvSpPr>
            <p:cNvPr id="11279" name="TextBox 8"/>
            <p:cNvSpPr txBox="1">
              <a:spLocks noChangeArrowheads="1"/>
            </p:cNvSpPr>
            <p:nvPr/>
          </p:nvSpPr>
          <p:spPr bwMode="auto">
            <a:xfrm>
              <a:off x="685800" y="4419600"/>
              <a:ext cx="1314784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anose="05000000000000000000" pitchFamily="2" charset="2"/>
                <a:buChar char="¡"/>
                <a:defRPr sz="2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25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2"/>
                </a:buClr>
                <a:buSzPct val="65000"/>
                <a:buFont typeface="Wingdings" panose="05000000000000000000" pitchFamily="2" charset="2"/>
                <a:buChar char="¡"/>
                <a:defRPr sz="22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l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60000"/>
                <a:buFont typeface="Wingdings" panose="05000000000000000000" pitchFamily="2" charset="2"/>
                <a:buChar char="¡"/>
                <a:defRPr sz="1900">
                  <a:solidFill>
                    <a:schemeClr val="tx1"/>
                  </a:solidFill>
                  <a:latin typeface="Verdana" panose="020B060403050404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Arial" panose="020B0604020202020204" pitchFamily="34" charset="0"/>
                </a:rPr>
                <a:t>KE max</a:t>
              </a:r>
            </a:p>
          </p:txBody>
        </p:sp>
        <p:cxnSp>
          <p:nvCxnSpPr>
            <p:cNvPr id="15" name="Straight Arrow Connector 14"/>
            <p:cNvCxnSpPr>
              <a:stCxn id="11279" idx="3"/>
            </p:cNvCxnSpPr>
            <p:nvPr/>
          </p:nvCxnSpPr>
          <p:spPr>
            <a:xfrm flipV="1">
              <a:off x="2000250" y="4648053"/>
              <a:ext cx="742950" cy="317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914400" y="5029200"/>
            <a:ext cx="4953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762000" y="5024438"/>
            <a:ext cx="55626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</a:rPr>
              <a:t>Total Mechanical Energy = PE + KE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714112-CDEC-4AE9-B144-D5FEEC6D2855}"/>
              </a:ext>
            </a:extLst>
          </p:cNvPr>
          <p:cNvSpPr txBox="1"/>
          <p:nvPr/>
        </p:nvSpPr>
        <p:spPr>
          <a:xfrm>
            <a:off x="282865" y="5712316"/>
            <a:ext cx="33701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C00000"/>
                </a:solidFill>
              </a:rPr>
              <a:t>When friction is present: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9AE3E0-E5DB-4286-86BC-C8EB7494306F}"/>
              </a:ext>
            </a:extLst>
          </p:cNvPr>
          <p:cNvSpPr txBox="1"/>
          <p:nvPr/>
        </p:nvSpPr>
        <p:spPr>
          <a:xfrm>
            <a:off x="2956647" y="6081320"/>
            <a:ext cx="27354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800" b="1" dirty="0" err="1">
                <a:solidFill>
                  <a:srgbClr val="002060"/>
                </a:solidFill>
              </a:rPr>
              <a:t>E</a:t>
            </a:r>
            <a:r>
              <a:rPr lang="en-US" altLang="en-US" sz="1800" b="1" baseline="-25000" dirty="0" err="1">
                <a:solidFill>
                  <a:srgbClr val="002060"/>
                </a:solidFill>
              </a:rPr>
              <a:t>Total</a:t>
            </a:r>
            <a:r>
              <a:rPr lang="en-US" altLang="en-US" sz="1800" b="1" dirty="0">
                <a:solidFill>
                  <a:srgbClr val="002060"/>
                </a:solidFill>
              </a:rPr>
              <a:t> = KE + PE + Q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10F663-EE81-465D-B563-362930ACA264}"/>
              </a:ext>
            </a:extLst>
          </p:cNvPr>
          <p:cNvSpPr txBox="1"/>
          <p:nvPr/>
        </p:nvSpPr>
        <p:spPr>
          <a:xfrm rot="5400000">
            <a:off x="7056432" y="3735191"/>
            <a:ext cx="30699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b="1" dirty="0">
                <a:solidFill>
                  <a:srgbClr val="00B050"/>
                </a:solidFill>
              </a:rPr>
              <a:t>Total Mechanical Energy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24F4D1-1645-45FC-A6B4-68214E9B8709}"/>
              </a:ext>
            </a:extLst>
          </p:cNvPr>
          <p:cNvSpPr txBox="1"/>
          <p:nvPr/>
        </p:nvSpPr>
        <p:spPr>
          <a:xfrm rot="5400000">
            <a:off x="6464727" y="3735190"/>
            <a:ext cx="306993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400" b="1" dirty="0">
                <a:solidFill>
                  <a:srgbClr val="FF0000"/>
                </a:solidFill>
              </a:rPr>
              <a:t>Work don by friction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FA1576-FDA3-4B60-9710-DD42578F5861}"/>
              </a:ext>
            </a:extLst>
          </p:cNvPr>
          <p:cNvSpPr txBox="1"/>
          <p:nvPr/>
        </p:nvSpPr>
        <p:spPr>
          <a:xfrm>
            <a:off x="407482" y="6481102"/>
            <a:ext cx="824807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1600" b="1" dirty="0">
                <a:solidFill>
                  <a:srgbClr val="C00000"/>
                </a:solidFill>
              </a:rPr>
              <a:t>Friction is a non-conservative force that takes energy from the system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10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0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00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/>
      <p:bldP spid="23" grpId="0" animBg="1"/>
      <p:bldP spid="24" grpId="0" animBg="1"/>
      <p:bldP spid="21" grpId="0"/>
      <p:bldP spid="22" grpId="0"/>
      <p:bldP spid="25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Example 1: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379912"/>
          </a:xfrm>
        </p:spPr>
        <p:txBody>
          <a:bodyPr/>
          <a:lstStyle/>
          <a:p>
            <a:pPr marL="552450" indent="-552450" eaLnBrk="1" hangingPunct="1">
              <a:lnSpc>
                <a:spcPct val="90000"/>
              </a:lnSpc>
            </a:pPr>
            <a:r>
              <a:rPr lang="en-US" altLang="en-US" sz="2100" b="1"/>
              <a:t>A student with a mass of 55 kg starts from rest and slides down a frictionless slide that is 3 meters high.  </a:t>
            </a:r>
          </a:p>
          <a:p>
            <a:pPr marL="933450" lvl="1" indent="-4762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1900" b="1"/>
              <a:t>What is the student’s kinetic energy at the bottom of the slide.</a:t>
            </a:r>
          </a:p>
          <a:p>
            <a:pPr marL="933450" lvl="1" indent="-476250" eaLnBrk="1" hangingPunct="1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US" altLang="en-US" sz="1900" b="1"/>
              <a:t>What is the student’s speed at the bottom of the slide?</a:t>
            </a:r>
          </a:p>
          <a:p>
            <a:pPr marL="552450" indent="-552450" eaLnBrk="1" hangingPunct="1">
              <a:lnSpc>
                <a:spcPct val="90000"/>
              </a:lnSpc>
            </a:pPr>
            <a:endParaRPr lang="en-US" altLang="en-US" sz="600" b="1"/>
          </a:p>
          <a:p>
            <a:pPr marL="552450" indent="-55245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100">
                <a:solidFill>
                  <a:schemeClr val="tx2"/>
                </a:solidFill>
              </a:rPr>
              <a:t>KE</a:t>
            </a:r>
            <a:r>
              <a:rPr lang="en-US" altLang="en-US" sz="2100" baseline="-25000">
                <a:solidFill>
                  <a:schemeClr val="tx2"/>
                </a:solidFill>
              </a:rPr>
              <a:t>initial</a:t>
            </a:r>
            <a:r>
              <a:rPr lang="en-US" altLang="en-US" sz="2100">
                <a:solidFill>
                  <a:schemeClr val="tx2"/>
                </a:solidFill>
              </a:rPr>
              <a:t> + PE</a:t>
            </a:r>
            <a:r>
              <a:rPr lang="en-US" altLang="en-US" sz="2100" baseline="-25000">
                <a:solidFill>
                  <a:schemeClr val="tx2"/>
                </a:solidFill>
              </a:rPr>
              <a:t>initial</a:t>
            </a:r>
            <a:r>
              <a:rPr lang="en-US" altLang="en-US" sz="2100">
                <a:solidFill>
                  <a:schemeClr val="tx2"/>
                </a:solidFill>
              </a:rPr>
              <a:t> = KE</a:t>
            </a:r>
            <a:r>
              <a:rPr lang="en-US" altLang="en-US" sz="2100" baseline="-25000">
                <a:solidFill>
                  <a:schemeClr val="tx2"/>
                </a:solidFill>
              </a:rPr>
              <a:t>final</a:t>
            </a:r>
            <a:r>
              <a:rPr lang="en-US" altLang="en-US" sz="2100">
                <a:solidFill>
                  <a:schemeClr val="tx2"/>
                </a:solidFill>
              </a:rPr>
              <a:t> + PE</a:t>
            </a:r>
            <a:r>
              <a:rPr lang="en-US" altLang="en-US" sz="2100" baseline="-25000">
                <a:solidFill>
                  <a:schemeClr val="tx2"/>
                </a:solidFill>
              </a:rPr>
              <a:t>final</a:t>
            </a:r>
            <a:endParaRPr lang="en-US" altLang="en-US" sz="2100">
              <a:solidFill>
                <a:schemeClr val="tx2"/>
              </a:solidFill>
            </a:endParaRPr>
          </a:p>
          <a:p>
            <a:pPr marL="552450" indent="-552450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600">
              <a:solidFill>
                <a:schemeClr val="tx2"/>
              </a:solidFill>
            </a:endParaRPr>
          </a:p>
          <a:p>
            <a:pPr marL="552450" indent="-552450" eaLnBrk="1" hangingPunct="1">
              <a:lnSpc>
                <a:spcPct val="90000"/>
              </a:lnSpc>
            </a:pPr>
            <a:r>
              <a:rPr lang="en-US" altLang="en-US" sz="2100">
                <a:solidFill>
                  <a:schemeClr val="tx2"/>
                </a:solidFill>
              </a:rPr>
              <a:t>KE</a:t>
            </a:r>
            <a:r>
              <a:rPr lang="en-US" altLang="en-US" sz="2100" baseline="-25000">
                <a:solidFill>
                  <a:schemeClr val="tx2"/>
                </a:solidFill>
              </a:rPr>
              <a:t>initial</a:t>
            </a:r>
            <a:r>
              <a:rPr lang="en-US" altLang="en-US" sz="2100">
                <a:solidFill>
                  <a:schemeClr val="tx2"/>
                </a:solidFill>
              </a:rPr>
              <a:t> = 0 because v is 0 at top of slide.</a:t>
            </a:r>
            <a:endParaRPr lang="en-US" altLang="en-US" sz="2100" baseline="-25000">
              <a:solidFill>
                <a:schemeClr val="tx2"/>
              </a:solidFill>
            </a:endParaRPr>
          </a:p>
          <a:p>
            <a:pPr marL="552450" indent="-552450" eaLnBrk="1" hangingPunct="1">
              <a:lnSpc>
                <a:spcPct val="90000"/>
              </a:lnSpc>
            </a:pPr>
            <a:r>
              <a:rPr lang="en-US" altLang="en-US" sz="2100">
                <a:solidFill>
                  <a:schemeClr val="tx2"/>
                </a:solidFill>
              </a:rPr>
              <a:t>PE</a:t>
            </a:r>
            <a:r>
              <a:rPr lang="en-US" altLang="en-US" sz="2100" baseline="-25000">
                <a:solidFill>
                  <a:schemeClr val="tx2"/>
                </a:solidFill>
              </a:rPr>
              <a:t>initial</a:t>
            </a:r>
            <a:r>
              <a:rPr lang="en-US" altLang="en-US" sz="2100">
                <a:solidFill>
                  <a:schemeClr val="tx2"/>
                </a:solidFill>
              </a:rPr>
              <a:t> = mgh</a:t>
            </a:r>
          </a:p>
          <a:p>
            <a:pPr marL="552450" indent="-552450" eaLnBrk="1" hangingPunct="1">
              <a:lnSpc>
                <a:spcPct val="90000"/>
              </a:lnSpc>
            </a:pPr>
            <a:r>
              <a:rPr lang="en-US" altLang="en-US" sz="2100">
                <a:solidFill>
                  <a:schemeClr val="tx2"/>
                </a:solidFill>
              </a:rPr>
              <a:t>KE</a:t>
            </a:r>
            <a:r>
              <a:rPr lang="en-US" altLang="en-US" sz="2100" baseline="-25000">
                <a:solidFill>
                  <a:schemeClr val="tx2"/>
                </a:solidFill>
              </a:rPr>
              <a:t>final</a:t>
            </a:r>
            <a:r>
              <a:rPr lang="en-US" altLang="en-US" sz="2100">
                <a:solidFill>
                  <a:schemeClr val="tx2"/>
                </a:solidFill>
              </a:rPr>
              <a:t> = ½ mv</a:t>
            </a:r>
            <a:r>
              <a:rPr lang="en-US" altLang="en-US" sz="2100" baseline="30000">
                <a:solidFill>
                  <a:schemeClr val="tx2"/>
                </a:solidFill>
              </a:rPr>
              <a:t>2</a:t>
            </a:r>
            <a:endParaRPr lang="en-US" altLang="en-US" sz="2100">
              <a:solidFill>
                <a:schemeClr val="tx2"/>
              </a:solidFill>
            </a:endParaRPr>
          </a:p>
          <a:p>
            <a:pPr marL="552450" indent="-552450" eaLnBrk="1" hangingPunct="1">
              <a:lnSpc>
                <a:spcPct val="90000"/>
              </a:lnSpc>
            </a:pPr>
            <a:r>
              <a:rPr lang="en-US" altLang="en-US" sz="2100">
                <a:solidFill>
                  <a:schemeClr val="tx2"/>
                </a:solidFill>
              </a:rPr>
              <a:t>PE</a:t>
            </a:r>
            <a:r>
              <a:rPr lang="en-US" altLang="en-US" sz="2100" baseline="-25000">
                <a:solidFill>
                  <a:schemeClr val="tx2"/>
                </a:solidFill>
              </a:rPr>
              <a:t>final</a:t>
            </a:r>
            <a:r>
              <a:rPr lang="en-US" altLang="en-US" sz="2100">
                <a:solidFill>
                  <a:schemeClr val="tx2"/>
                </a:solidFill>
              </a:rPr>
              <a:t> = 0 at bottom of slide.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2078</TotalTime>
  <Words>788</Words>
  <Application>Microsoft Office PowerPoint</Application>
  <PresentationFormat>On-screen Show (4:3)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Cambria Math</vt:lpstr>
      <vt:lpstr>Verdana</vt:lpstr>
      <vt:lpstr>Wingdings</vt:lpstr>
      <vt:lpstr>Eclipse</vt:lpstr>
      <vt:lpstr>Conservation of Mechanical Energy</vt:lpstr>
      <vt:lpstr>Energy</vt:lpstr>
      <vt:lpstr>Conservation of Energy</vt:lpstr>
      <vt:lpstr>Conserved Quantities</vt:lpstr>
      <vt:lpstr>Conservation of Energy</vt:lpstr>
      <vt:lpstr>ET = KE + PE = Constant</vt:lpstr>
      <vt:lpstr>Conservation of Mechanical Energy</vt:lpstr>
      <vt:lpstr>Conservation of Mechanical Energy – Skier</vt:lpstr>
      <vt:lpstr>Example 1:</vt:lpstr>
      <vt:lpstr>Example 1 (cont.)</vt:lpstr>
      <vt:lpstr>Example 2:</vt:lpstr>
      <vt:lpstr>PowerPoint Presentation</vt:lpstr>
      <vt:lpstr>Example 3:</vt:lpstr>
      <vt:lpstr>Example 3 (cont.)</vt:lpstr>
      <vt:lpstr>PowerPoint Presentation</vt:lpstr>
      <vt:lpstr>Conservation of Mechanical Energy</vt:lpstr>
      <vt:lpstr>Conservation of Mechanical Energy – The Roller Coaster</vt:lpstr>
    </vt:vector>
  </TitlesOfParts>
  <Company>WCSD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Conservation of Mechanical Energy</dc:title>
  <dc:creator>Science-laptop</dc:creator>
  <cp:lastModifiedBy>Charlie Ropes</cp:lastModifiedBy>
  <cp:revision>35</cp:revision>
  <dcterms:created xsi:type="dcterms:W3CDTF">2007-03-29T14:20:53Z</dcterms:created>
  <dcterms:modified xsi:type="dcterms:W3CDTF">2021-01-28T05:38:30Z</dcterms:modified>
</cp:coreProperties>
</file>